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430" autoAdjust="0"/>
  </p:normalViewPr>
  <p:slideViewPr>
    <p:cSldViewPr>
      <p:cViewPr varScale="1">
        <p:scale>
          <a:sx n="76" d="100"/>
          <a:sy n="76" d="100"/>
        </p:scale>
        <p:origin x="-192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CD2372-29B5-4C06-8569-317D22B49AC8}" type="datetimeFigureOut">
              <a:rPr lang="en-US" smtClean="0"/>
              <a:t>6/24/2019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ACE703-C84F-42EC-B61F-575E322979FF}" type="slidenum">
              <a:rPr lang="en-US" smtClean="0"/>
              <a:t>‹#›</a:t>
            </a:fld>
            <a:endParaRPr lang="en-US"/>
          </a:p>
        </p:txBody>
      </p:sp>
    </p:spTree>
    <p:extLst>
      <p:ext uri="{BB962C8B-B14F-4D97-AF65-F5344CB8AC3E}">
        <p14:creationId xmlns:p14="http://schemas.microsoft.com/office/powerpoint/2010/main" val="342013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pPr marL="228600" indent="-228600">
              <a:buFont typeface="+mj-lt"/>
              <a:buAutoNum type="arabicPeriod"/>
            </a:pPr>
            <a:r>
              <a:rPr lang="en-US" i="1" dirty="0" smtClean="0"/>
              <a:t>Three-dimensional flyover outside the corporate office building of the learners</a:t>
            </a:r>
          </a:p>
          <a:p>
            <a:pPr marL="228600" indent="-228600">
              <a:buFont typeface="+mj-lt"/>
              <a:buAutoNum type="arabicPeriod"/>
            </a:pPr>
            <a:r>
              <a:rPr lang="en-US" i="1" dirty="0" smtClean="0"/>
              <a:t>Enter building through the front doors</a:t>
            </a:r>
          </a:p>
        </p:txBody>
      </p:sp>
      <p:sp>
        <p:nvSpPr>
          <p:cNvPr id="4" name="Slide Number Placeholder 3"/>
          <p:cNvSpPr>
            <a:spLocks noGrp="1"/>
          </p:cNvSpPr>
          <p:nvPr>
            <p:ph type="sldNum" sz="quarter" idx="10"/>
          </p:nvPr>
        </p:nvSpPr>
        <p:spPr/>
        <p:txBody>
          <a:bodyPr/>
          <a:lstStyle/>
          <a:p>
            <a:fld id="{8945A002-7014-4E61-AD07-BBA31E233EAA}" type="slidenum">
              <a:rPr lang="en-US" smtClean="0"/>
              <a:t>1</a:t>
            </a:fld>
            <a:endParaRPr lang="en-US"/>
          </a:p>
        </p:txBody>
      </p:sp>
    </p:spTree>
    <p:extLst>
      <p:ext uri="{BB962C8B-B14F-4D97-AF65-F5344CB8AC3E}">
        <p14:creationId xmlns:p14="http://schemas.microsoft.com/office/powerpoint/2010/main" val="1241459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Developer:</a:t>
            </a:r>
          </a:p>
          <a:p>
            <a:pPr marL="228600" indent="-228600">
              <a:buFont typeface="+mj-lt"/>
              <a:buAutoNum type="arabicPeriod"/>
            </a:pPr>
            <a:r>
              <a:rPr lang="en-US" b="0" i="1" dirty="0" smtClean="0"/>
              <a:t>Display the bulleted</a:t>
            </a:r>
            <a:r>
              <a:rPr lang="en-US" b="0" i="1" baseline="0" dirty="0" smtClean="0"/>
              <a:t> items of the script to the left of the “clock-man” image as they are spoken.</a:t>
            </a:r>
            <a:endParaRPr lang="en-US" b="0" i="1" dirty="0" smtClean="0"/>
          </a:p>
          <a:p>
            <a:endParaRPr lang="en-US" b="0" dirty="0" smtClean="0"/>
          </a:p>
          <a:p>
            <a:r>
              <a:rPr lang="en-US" b="1" dirty="0" smtClean="0"/>
              <a:t>Script:</a:t>
            </a:r>
          </a:p>
          <a:p>
            <a:endParaRPr lang="en-US" dirty="0" smtClean="0"/>
          </a:p>
          <a:p>
            <a:r>
              <a:rPr lang="en-US" dirty="0" smtClean="0"/>
              <a:t>In this section,</a:t>
            </a:r>
            <a:r>
              <a:rPr lang="en-US" baseline="0" dirty="0" smtClean="0"/>
              <a:t> we’ll talk about managing the duration of your meeting. It’s very important to make sure that you make it through your entire agenda within the allotted time. Several things may happen during your meeting that may cause delays. And if you have delays, you may not have enough time to address everything you’d like, or your meeting may to run over time.</a:t>
            </a:r>
          </a:p>
          <a:p>
            <a:endParaRPr lang="en-US" baseline="0" dirty="0" smtClean="0"/>
          </a:p>
          <a:p>
            <a:r>
              <a:rPr lang="en-US" baseline="0" dirty="0" smtClean="0"/>
              <a:t>You should be prepared to handle any issues that could potentially cause delays. Potential issues are:</a:t>
            </a:r>
          </a:p>
          <a:p>
            <a:pPr marL="171450" indent="-171450">
              <a:buFont typeface="Arial" pitchFamily="34" charset="0"/>
              <a:buChar char="•"/>
            </a:pPr>
            <a:r>
              <a:rPr lang="en-US" baseline="0" dirty="0" smtClean="0"/>
              <a:t>Starting the meeting late</a:t>
            </a:r>
          </a:p>
          <a:p>
            <a:pPr marL="171450" indent="-171450">
              <a:buFont typeface="Arial" pitchFamily="34" charset="0"/>
              <a:buChar char="•"/>
            </a:pPr>
            <a:r>
              <a:rPr lang="en-US" baseline="0" dirty="0" smtClean="0"/>
              <a:t>Attendees reading and responding to emails, or taking phone calls</a:t>
            </a:r>
          </a:p>
          <a:p>
            <a:pPr marL="171450" indent="-171450">
              <a:buFont typeface="Arial" pitchFamily="34" charset="0"/>
              <a:buChar char="•"/>
            </a:pPr>
            <a:r>
              <a:rPr lang="en-US" baseline="0" dirty="0" smtClean="0"/>
              <a:t>Attendees not having required documents</a:t>
            </a:r>
          </a:p>
          <a:p>
            <a:pPr marL="171450" indent="-171450">
              <a:buFont typeface="Arial" pitchFamily="34" charset="0"/>
              <a:buChar char="•"/>
            </a:pPr>
            <a:r>
              <a:rPr lang="en-US" baseline="0" dirty="0" smtClean="0"/>
              <a:t>Attendees discussing irrelevant topics</a:t>
            </a:r>
          </a:p>
          <a:p>
            <a:pPr marL="171450" indent="-171450">
              <a:buFont typeface="Arial" pitchFamily="34" charset="0"/>
              <a:buChar char="•"/>
            </a:pPr>
            <a:endParaRPr lang="en-US" baseline="0" dirty="0" smtClean="0"/>
          </a:p>
          <a:p>
            <a:pPr marL="0" indent="0">
              <a:buFont typeface="Arial" pitchFamily="34" charset="0"/>
              <a:buNone/>
            </a:pPr>
            <a:r>
              <a:rPr lang="en-US" dirty="0" smtClean="0"/>
              <a:t>You can address the issues by:</a:t>
            </a:r>
          </a:p>
          <a:p>
            <a:pPr marL="171450" indent="-171450">
              <a:buFont typeface="Arial" pitchFamily="34" charset="0"/>
              <a:buChar char="•"/>
            </a:pPr>
            <a:r>
              <a:rPr lang="en-US" dirty="0" smtClean="0"/>
              <a:t>Starting the meeting on time</a:t>
            </a:r>
          </a:p>
          <a:p>
            <a:pPr marL="171450" indent="-171450">
              <a:buFont typeface="Arial" pitchFamily="34" charset="0"/>
              <a:buChar char="•"/>
            </a:pPr>
            <a:r>
              <a:rPr lang="en-US" dirty="0" smtClean="0"/>
              <a:t>At</a:t>
            </a:r>
            <a:r>
              <a:rPr lang="en-US" baseline="0" dirty="0" smtClean="0"/>
              <a:t> the start of the meeting, asking attendees not to read or respond to emails, and to turn off cell phones.</a:t>
            </a:r>
          </a:p>
          <a:p>
            <a:pPr marL="171450" indent="-171450">
              <a:buFont typeface="Arial" pitchFamily="34" charset="0"/>
              <a:buChar char="•"/>
            </a:pPr>
            <a:r>
              <a:rPr lang="en-US" baseline="0" dirty="0" smtClean="0"/>
              <a:t>Bring extra copies of required documents</a:t>
            </a:r>
          </a:p>
          <a:p>
            <a:pPr marL="171450" indent="-171450">
              <a:buFont typeface="Arial" pitchFamily="34" charset="0"/>
              <a:buChar char="•"/>
            </a:pPr>
            <a:r>
              <a:rPr lang="en-US" baseline="0" dirty="0" smtClean="0"/>
              <a:t>Steering the attendees back to the agenda items when the meeting goes off track</a:t>
            </a:r>
          </a:p>
          <a:p>
            <a:pPr marL="0" indent="0">
              <a:buFont typeface="Arial" pitchFamily="34" charset="0"/>
              <a:buNone/>
            </a:pPr>
            <a:endParaRPr lang="en-US"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Let’s take a</a:t>
            </a:r>
            <a:r>
              <a:rPr lang="en-US" baseline="0" dirty="0" smtClean="0"/>
              <a:t> moment to practice dealing with some of these issues.</a:t>
            </a:r>
            <a:endParaRPr lang="en-US"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10</a:t>
            </a:fld>
            <a:endParaRPr lang="en-US"/>
          </a:p>
        </p:txBody>
      </p:sp>
    </p:spTree>
    <p:extLst>
      <p:ext uri="{BB962C8B-B14F-4D97-AF65-F5344CB8AC3E}">
        <p14:creationId xmlns:p14="http://schemas.microsoft.com/office/powerpoint/2010/main" val="298198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Developer:</a:t>
            </a:r>
          </a:p>
          <a:p>
            <a:pPr marL="228600" indent="-228600">
              <a:buFont typeface="+mj-lt"/>
              <a:buAutoNum type="arabicPeriod"/>
            </a:pPr>
            <a:r>
              <a:rPr lang="en-US" b="0" i="1" dirty="0" smtClean="0"/>
              <a:t>Display the instructions as they are spoken.</a:t>
            </a:r>
          </a:p>
          <a:p>
            <a:endParaRPr lang="en-US" b="1" dirty="0" smtClean="0"/>
          </a:p>
          <a:p>
            <a:r>
              <a:rPr lang="en-US" b="1" dirty="0" smtClean="0"/>
              <a:t>Script:</a:t>
            </a:r>
          </a:p>
          <a:p>
            <a:endParaRPr lang="en-US" dirty="0" smtClean="0"/>
          </a:p>
          <a:p>
            <a:r>
              <a:rPr lang="en-US" dirty="0" smtClean="0"/>
              <a:t>For this exercise,</a:t>
            </a:r>
            <a:r>
              <a:rPr lang="en-US" baseline="0" dirty="0" smtClean="0"/>
              <a:t> you must accrue 20 minutes in order have enough time to conduct an upcoming meeting. You can accrue time by answering questions correctly. </a:t>
            </a:r>
          </a:p>
          <a:p>
            <a:endParaRPr lang="en-US" baseline="0" dirty="0" smtClean="0"/>
          </a:p>
          <a:p>
            <a:r>
              <a:rPr lang="en-US" dirty="0" smtClean="0"/>
              <a:t>Watch the clips of a meeting</a:t>
            </a:r>
            <a:r>
              <a:rPr lang="en-US" baseline="0" dirty="0" smtClean="0"/>
              <a:t>. When the animation stops select the appropriate response for what you should do to keep the meeting on track. After you decide what to do, the animation will continue by showing you what would happen based on your selection. If you choose correctly time will be added to the meeting clock. If you choose incorrectly, time will be subtracted from the meeting clock. Remember, your goal is to end the exercise with at least 20 minutes on the meeting clock.</a:t>
            </a:r>
            <a:endParaRPr lang="en-US" dirty="0"/>
          </a:p>
        </p:txBody>
      </p:sp>
      <p:sp>
        <p:nvSpPr>
          <p:cNvPr id="4" name="Slide Number Placeholder 3"/>
          <p:cNvSpPr>
            <a:spLocks noGrp="1"/>
          </p:cNvSpPr>
          <p:nvPr>
            <p:ph type="sldNum" sz="quarter" idx="10"/>
          </p:nvPr>
        </p:nvSpPr>
        <p:spPr/>
        <p:txBody>
          <a:bodyPr/>
          <a:lstStyle/>
          <a:p>
            <a:fld id="{8945A002-7014-4E61-AD07-BBA31E233EAA}" type="slidenum">
              <a:rPr lang="en-US" smtClean="0"/>
              <a:t>11</a:t>
            </a:fld>
            <a:endParaRPr lang="en-US"/>
          </a:p>
        </p:txBody>
      </p:sp>
    </p:spTree>
    <p:extLst>
      <p:ext uri="{BB962C8B-B14F-4D97-AF65-F5344CB8AC3E}">
        <p14:creationId xmlns:p14="http://schemas.microsoft.com/office/powerpoint/2010/main" val="849671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Developer:</a:t>
            </a:r>
          </a:p>
          <a:p>
            <a:pPr marL="228600" indent="-228600">
              <a:buFont typeface="+mj-lt"/>
              <a:buAutoNum type="arabicPeriod"/>
            </a:pPr>
            <a:r>
              <a:rPr lang="en-US" i="1" dirty="0" smtClean="0"/>
              <a:t>Play Animation 1.</a:t>
            </a:r>
          </a:p>
          <a:p>
            <a:pPr marL="228600" indent="-228600">
              <a:buFont typeface="+mj-lt"/>
              <a:buAutoNum type="arabicPeriod"/>
            </a:pPr>
            <a:r>
              <a:rPr lang="en-US" i="1" dirty="0" smtClean="0"/>
              <a:t>The</a:t>
            </a:r>
            <a:r>
              <a:rPr lang="en-US" i="1" baseline="0" dirty="0" smtClean="0"/>
              <a:t> animation should stop after a meeting attendee begins to read and respond to emails.</a:t>
            </a:r>
          </a:p>
          <a:p>
            <a:pPr marL="228600" indent="-228600">
              <a:buFont typeface="+mj-lt"/>
              <a:buAutoNum type="arabicPeriod"/>
            </a:pPr>
            <a:r>
              <a:rPr lang="en-US" i="1" baseline="0" dirty="0" smtClean="0"/>
              <a:t>After the animation stops, show the following question:</a:t>
            </a:r>
          </a:p>
          <a:p>
            <a:pPr lvl="1"/>
            <a:r>
              <a:rPr lang="en-US" b="1" i="1" baseline="0" dirty="0" smtClean="0"/>
              <a:t>What should you do?</a:t>
            </a:r>
          </a:p>
          <a:p>
            <a:pPr marL="685800" lvl="1" indent="-228600">
              <a:buAutoNum type="alphaUcPeriod"/>
            </a:pPr>
            <a:r>
              <a:rPr lang="en-US" b="1" i="1" baseline="0" dirty="0" smtClean="0"/>
              <a:t>Admonish the attendee for not paying attention</a:t>
            </a:r>
          </a:p>
          <a:p>
            <a:pPr marL="685800" lvl="1" indent="-228600">
              <a:buAutoNum type="alphaUcPeriod"/>
            </a:pPr>
            <a:r>
              <a:rPr lang="en-US" b="1" i="1" baseline="0" dirty="0" smtClean="0"/>
              <a:t>Politely ask the disruptive attendee to leave</a:t>
            </a:r>
          </a:p>
          <a:p>
            <a:pPr marL="685800" lvl="1" indent="-228600">
              <a:buAutoNum type="alphaUcPeriod"/>
            </a:pPr>
            <a:r>
              <a:rPr lang="en-US" b="1" i="1" baseline="0" dirty="0" smtClean="0"/>
              <a:t>Politely ask the attendee to rejoin the discussion</a:t>
            </a:r>
          </a:p>
          <a:p>
            <a:pPr marL="0" indent="0">
              <a:buNone/>
            </a:pPr>
            <a:endParaRPr lang="en-US" i="1" baseline="0" dirty="0" smtClean="0"/>
          </a:p>
          <a:p>
            <a:pPr marL="228600" indent="-228600">
              <a:buFont typeface="+mj-lt"/>
              <a:buAutoNum type="arabicPeriod" startAt="4"/>
            </a:pPr>
            <a:r>
              <a:rPr lang="en-US" i="1" baseline="0" dirty="0" smtClean="0"/>
              <a:t>After the user makes a choice, play the corresponding animation (1A, 1B, or 1C)</a:t>
            </a:r>
          </a:p>
          <a:p>
            <a:pPr marL="228600" indent="-228600">
              <a:buFont typeface="+mj-lt"/>
              <a:buAutoNum type="arabicPeriod" startAt="4"/>
            </a:pPr>
            <a:r>
              <a:rPr lang="en-US" i="1" baseline="0" dirty="0" smtClean="0"/>
              <a:t>If the user selects:</a:t>
            </a:r>
          </a:p>
          <a:p>
            <a:pPr marL="685800" lvl="1" indent="-228600">
              <a:buFont typeface="+mj-lt"/>
              <a:buAutoNum type="alphaUcPeriod"/>
            </a:pPr>
            <a:r>
              <a:rPr lang="en-US" i="1" baseline="0" dirty="0" smtClean="0"/>
              <a:t>Subtract 10 minutes from the clock</a:t>
            </a:r>
          </a:p>
          <a:p>
            <a:pPr marL="685800" marR="0" lvl="1"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US" i="1" baseline="0" dirty="0" smtClean="0"/>
              <a:t>Subtract 10 minutes from the clock</a:t>
            </a:r>
          </a:p>
          <a:p>
            <a:pPr marL="685800" lvl="1" indent="-228600">
              <a:buFont typeface="+mj-lt"/>
              <a:buAutoNum type="alphaUcPeriod"/>
            </a:pPr>
            <a:r>
              <a:rPr lang="en-US" i="1" baseline="0" dirty="0" smtClean="0"/>
              <a:t>Add 10 minutes to the clock</a:t>
            </a:r>
          </a:p>
          <a:p>
            <a:pPr marL="228600" lvl="0" indent="-228600">
              <a:buFont typeface="+mj-lt"/>
              <a:buAutoNum type="alphaUcPeriod"/>
            </a:pPr>
            <a:endParaRPr lang="en-US" baseline="0" dirty="0" smtClean="0"/>
          </a:p>
          <a:p>
            <a:pPr marL="228600" indent="-228600">
              <a:buFont typeface="+mj-lt"/>
              <a:buAutoNum type="arabicPeriod" startAt="4"/>
            </a:pPr>
            <a:endParaRPr lang="en-US" baseline="0" dirty="0" smtClean="0"/>
          </a:p>
          <a:p>
            <a:pPr marL="0" indent="0">
              <a:buFont typeface="+mj-lt"/>
              <a:buNone/>
            </a:pPr>
            <a:endParaRPr lang="en-US" baseline="0" dirty="0" smtClean="0"/>
          </a:p>
          <a:p>
            <a:pPr marL="0" indent="0">
              <a:buFont typeface="+mj-lt"/>
              <a:buNone/>
            </a:pPr>
            <a:endParaRPr lang="en-US" baseline="0"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12</a:t>
            </a:fld>
            <a:endParaRPr lang="en-US"/>
          </a:p>
        </p:txBody>
      </p:sp>
    </p:spTree>
    <p:extLst>
      <p:ext uri="{BB962C8B-B14F-4D97-AF65-F5344CB8AC3E}">
        <p14:creationId xmlns:p14="http://schemas.microsoft.com/office/powerpoint/2010/main" val="2545269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Developer:</a:t>
            </a:r>
          </a:p>
          <a:p>
            <a:pPr marL="228600" indent="-228600">
              <a:buFont typeface="+mj-lt"/>
              <a:buAutoNum type="arabicPeriod"/>
            </a:pPr>
            <a:r>
              <a:rPr lang="en-US" i="1" dirty="0" smtClean="0"/>
              <a:t>Play Animation 2.</a:t>
            </a:r>
          </a:p>
          <a:p>
            <a:pPr marL="228600" indent="-228600">
              <a:buFont typeface="+mj-lt"/>
              <a:buAutoNum type="arabicPeriod"/>
            </a:pPr>
            <a:r>
              <a:rPr lang="en-US" i="1" baseline="0" dirty="0" smtClean="0"/>
              <a:t>Stop the animation after a meeting attendee explains that they do not have a copy of document that is currently being reviewed.</a:t>
            </a:r>
          </a:p>
          <a:p>
            <a:pPr marL="228600" indent="-228600">
              <a:buFont typeface="+mj-lt"/>
              <a:buAutoNum type="arabicPeriod"/>
            </a:pPr>
            <a:r>
              <a:rPr lang="en-US" i="1" baseline="0" dirty="0" smtClean="0"/>
              <a:t>After the animation stops, show the following question:</a:t>
            </a:r>
          </a:p>
          <a:p>
            <a:pPr lvl="1"/>
            <a:r>
              <a:rPr lang="en-US" b="1" i="1" baseline="0" dirty="0" smtClean="0"/>
              <a:t>What should you do?</a:t>
            </a:r>
          </a:p>
          <a:p>
            <a:pPr marL="685800" lvl="1" indent="-228600">
              <a:buAutoNum type="alphaUcPeriod"/>
            </a:pPr>
            <a:r>
              <a:rPr lang="en-US" b="1" i="1" baseline="0" dirty="0" smtClean="0"/>
              <a:t>Give the attendee one of your extra copies of the document</a:t>
            </a:r>
          </a:p>
          <a:p>
            <a:pPr marL="685800" lvl="1" indent="-228600">
              <a:buAutoNum type="alphaUcPeriod"/>
            </a:pPr>
            <a:r>
              <a:rPr lang="en-US" b="1" i="1" baseline="0" dirty="0" smtClean="0"/>
              <a:t>Admonish the attendee for not having the document</a:t>
            </a:r>
          </a:p>
          <a:p>
            <a:pPr marL="685800" lvl="1" indent="-228600">
              <a:buAutoNum type="alphaUcPeriod"/>
            </a:pPr>
            <a:r>
              <a:rPr lang="en-US" b="1" i="1" baseline="0" dirty="0" smtClean="0"/>
              <a:t>Rather than disrupt the meeting further, proceed without the attendee’s input</a:t>
            </a:r>
          </a:p>
          <a:p>
            <a:pPr marL="0" indent="0">
              <a:buNone/>
            </a:pPr>
            <a:endParaRPr lang="en-US" i="1" baseline="0" dirty="0" smtClean="0"/>
          </a:p>
          <a:p>
            <a:pPr marL="228600" indent="-228600">
              <a:buFont typeface="+mj-lt"/>
              <a:buAutoNum type="arabicPeriod" startAt="4"/>
            </a:pPr>
            <a:r>
              <a:rPr lang="en-US" i="1" baseline="0" dirty="0" smtClean="0"/>
              <a:t>After the user makes a choice, play the corresponding animation (2A, 2B, or 2C)</a:t>
            </a:r>
          </a:p>
          <a:p>
            <a:pPr marL="228600" indent="-228600">
              <a:buFont typeface="+mj-lt"/>
              <a:buAutoNum type="arabicPeriod" startAt="4"/>
            </a:pPr>
            <a:r>
              <a:rPr lang="en-US" i="1" baseline="0" dirty="0" smtClean="0"/>
              <a:t>If the user selects:</a:t>
            </a:r>
          </a:p>
          <a:p>
            <a:pPr marL="685800" marR="0" lvl="1"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US" i="1" baseline="0" dirty="0" smtClean="0"/>
              <a:t>Add 10 minutes to the clock</a:t>
            </a:r>
          </a:p>
          <a:p>
            <a:pPr marL="685800" lvl="1" indent="-228600">
              <a:buFont typeface="+mj-lt"/>
              <a:buAutoNum type="alphaUcPeriod"/>
            </a:pPr>
            <a:r>
              <a:rPr lang="en-US" i="1" baseline="0" dirty="0" smtClean="0"/>
              <a:t>Subtract 10 minutes from the clock</a:t>
            </a:r>
          </a:p>
          <a:p>
            <a:pPr marL="685800" lvl="1" indent="-228600">
              <a:buFont typeface="+mj-lt"/>
              <a:buAutoNum type="alphaUcPeriod"/>
            </a:pPr>
            <a:r>
              <a:rPr lang="en-US" i="1" baseline="0" dirty="0" smtClean="0"/>
              <a:t>Subtract 10 minutes from the clock</a:t>
            </a:r>
          </a:p>
          <a:p>
            <a:pPr marL="228600" lvl="0" indent="-228600">
              <a:buFont typeface="+mj-lt"/>
              <a:buAutoNum type="alphaUcPeriod"/>
            </a:pPr>
            <a:endParaRPr lang="en-US" baseline="0" dirty="0" smtClean="0"/>
          </a:p>
          <a:p>
            <a:pPr marL="228600" indent="-228600">
              <a:buFont typeface="+mj-lt"/>
              <a:buAutoNum type="arabicPeriod" startAt="4"/>
            </a:pPr>
            <a:endParaRPr lang="en-US" baseline="0" dirty="0" smtClean="0"/>
          </a:p>
          <a:p>
            <a:pPr marL="0" indent="0">
              <a:buFont typeface="+mj-lt"/>
              <a:buNone/>
            </a:pPr>
            <a:endParaRPr lang="en-US" baseline="0" dirty="0" smtClean="0"/>
          </a:p>
          <a:p>
            <a:pPr marL="0" indent="0">
              <a:buFont typeface="+mj-lt"/>
              <a:buNone/>
            </a:pPr>
            <a:endParaRPr lang="en-US" baseline="0"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13</a:t>
            </a:fld>
            <a:endParaRPr lang="en-US"/>
          </a:p>
        </p:txBody>
      </p:sp>
    </p:spTree>
    <p:extLst>
      <p:ext uri="{BB962C8B-B14F-4D97-AF65-F5344CB8AC3E}">
        <p14:creationId xmlns:p14="http://schemas.microsoft.com/office/powerpoint/2010/main" val="2545269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Developer:</a:t>
            </a:r>
          </a:p>
          <a:p>
            <a:pPr marL="228600" indent="-228600">
              <a:buFont typeface="+mj-lt"/>
              <a:buAutoNum type="arabicPeriod"/>
            </a:pPr>
            <a:r>
              <a:rPr lang="en-US" i="1" dirty="0" smtClean="0"/>
              <a:t>Play Animation 3.</a:t>
            </a:r>
          </a:p>
          <a:p>
            <a:pPr marL="228600" indent="-228600">
              <a:buFont typeface="+mj-lt"/>
              <a:buAutoNum type="arabicPeriod"/>
            </a:pPr>
            <a:r>
              <a:rPr lang="en-US" i="1" dirty="0" smtClean="0"/>
              <a:t>The</a:t>
            </a:r>
            <a:r>
              <a:rPr lang="en-US" i="1" baseline="0" dirty="0" smtClean="0"/>
              <a:t> animation should stop after a meeting attendee asks if anyone caught last night’s game.</a:t>
            </a:r>
          </a:p>
          <a:p>
            <a:pPr marL="228600" indent="-228600">
              <a:buFont typeface="+mj-lt"/>
              <a:buAutoNum type="arabicPeriod"/>
            </a:pPr>
            <a:r>
              <a:rPr lang="en-US" i="1" baseline="0" dirty="0" smtClean="0"/>
              <a:t>After the animation stops, show the following question:</a:t>
            </a:r>
          </a:p>
          <a:p>
            <a:pPr lvl="1"/>
            <a:r>
              <a:rPr lang="en-US" b="1" i="1" baseline="0" dirty="0" smtClean="0"/>
              <a:t>What should you do?</a:t>
            </a:r>
          </a:p>
          <a:p>
            <a:pPr marL="685800" lvl="1" indent="-228600">
              <a:buAutoNum type="alphaUcPeriod"/>
            </a:pPr>
            <a:r>
              <a:rPr lang="en-US" b="1" i="1" baseline="0" dirty="0" smtClean="0"/>
              <a:t>Join the discussion for a few minutes, then steer the meeting back to the agenda</a:t>
            </a:r>
          </a:p>
          <a:p>
            <a:pPr marL="685800" lvl="1" indent="-228600">
              <a:buAutoNum type="alphaUcPeriod"/>
            </a:pPr>
            <a:r>
              <a:rPr lang="en-US" b="1" i="1" baseline="0" dirty="0" smtClean="0"/>
              <a:t>Politely steer the meeting back to the agenda</a:t>
            </a:r>
          </a:p>
          <a:p>
            <a:pPr marL="685800" lvl="1" indent="-228600">
              <a:buAutoNum type="alphaUcPeriod"/>
            </a:pPr>
            <a:r>
              <a:rPr lang="en-US" b="1" i="1" baseline="0" dirty="0" smtClean="0"/>
              <a:t>Join the discuss, and plan to revisit any missed issues at the next meeting</a:t>
            </a:r>
          </a:p>
          <a:p>
            <a:pPr marL="0" indent="0">
              <a:buNone/>
            </a:pPr>
            <a:endParaRPr lang="en-US" i="1" baseline="0" dirty="0" smtClean="0"/>
          </a:p>
          <a:p>
            <a:pPr marL="228600" indent="-228600">
              <a:buFont typeface="+mj-lt"/>
              <a:buAutoNum type="arabicPeriod" startAt="4"/>
            </a:pPr>
            <a:r>
              <a:rPr lang="en-US" i="1" baseline="0" dirty="0" smtClean="0"/>
              <a:t>After the user makes a choice, play the corresponding animation (3A, 3B, or 3C)</a:t>
            </a:r>
          </a:p>
          <a:p>
            <a:pPr marL="228600" indent="-228600">
              <a:buFont typeface="+mj-lt"/>
              <a:buAutoNum type="arabicPeriod" startAt="4"/>
            </a:pPr>
            <a:r>
              <a:rPr lang="en-US" i="1" baseline="0" dirty="0" smtClean="0"/>
              <a:t>If the user selects:</a:t>
            </a:r>
          </a:p>
          <a:p>
            <a:pPr marL="685800" lvl="1" indent="-228600">
              <a:buFont typeface="+mj-lt"/>
              <a:buAutoNum type="alphaUcPeriod"/>
            </a:pPr>
            <a:r>
              <a:rPr lang="en-US" i="1" baseline="0" dirty="0" smtClean="0"/>
              <a:t>Subtract 10 minutes from the clock</a:t>
            </a:r>
          </a:p>
          <a:p>
            <a:pPr marL="685800" lvl="1" indent="-228600">
              <a:buFont typeface="+mj-lt"/>
              <a:buAutoNum type="alphaUcPeriod"/>
            </a:pPr>
            <a:r>
              <a:rPr lang="en-US" i="1" baseline="0" dirty="0" smtClean="0"/>
              <a:t>Add 10 minutes to the clock</a:t>
            </a:r>
          </a:p>
          <a:p>
            <a:pPr marL="685800" lvl="1" indent="-228600">
              <a:buFont typeface="+mj-lt"/>
              <a:buAutoNum type="alphaUcPeriod"/>
            </a:pPr>
            <a:r>
              <a:rPr lang="en-US" i="1" baseline="0" dirty="0" smtClean="0"/>
              <a:t>Subtract 10 minutes from the clock</a:t>
            </a:r>
          </a:p>
          <a:p>
            <a:pPr marL="228600" lvl="0" indent="-228600">
              <a:buFont typeface="+mj-lt"/>
              <a:buAutoNum type="alphaUcPeriod"/>
            </a:pPr>
            <a:endParaRPr lang="en-US" baseline="0" dirty="0" smtClean="0"/>
          </a:p>
          <a:p>
            <a:pPr marL="228600" indent="-228600">
              <a:buFont typeface="+mj-lt"/>
              <a:buAutoNum type="arabicPeriod" startAt="4"/>
            </a:pPr>
            <a:endParaRPr lang="en-US" baseline="0" dirty="0" smtClean="0"/>
          </a:p>
          <a:p>
            <a:pPr marL="0" indent="0">
              <a:buFont typeface="+mj-lt"/>
              <a:buNone/>
            </a:pPr>
            <a:endParaRPr lang="en-US" baseline="0" dirty="0" smtClean="0"/>
          </a:p>
          <a:p>
            <a:pPr marL="0" indent="0">
              <a:buFont typeface="+mj-lt"/>
              <a:buNone/>
            </a:pPr>
            <a:endParaRPr lang="en-US" baseline="0"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14</a:t>
            </a:fld>
            <a:endParaRPr lang="en-US"/>
          </a:p>
        </p:txBody>
      </p:sp>
    </p:spTree>
    <p:extLst>
      <p:ext uri="{BB962C8B-B14F-4D97-AF65-F5344CB8AC3E}">
        <p14:creationId xmlns:p14="http://schemas.microsoft.com/office/powerpoint/2010/main" val="2545269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Script:</a:t>
            </a:r>
          </a:p>
          <a:p>
            <a:endParaRPr lang="en-US" dirty="0" smtClean="0"/>
          </a:p>
          <a:p>
            <a:r>
              <a:rPr lang="en-US" dirty="0" smtClean="0"/>
              <a:t>To assign action items…</a:t>
            </a:r>
          </a:p>
          <a:p>
            <a:endParaRPr lang="en-US" dirty="0"/>
          </a:p>
        </p:txBody>
      </p:sp>
      <p:sp>
        <p:nvSpPr>
          <p:cNvPr id="4" name="Slide Number Placeholder 3"/>
          <p:cNvSpPr>
            <a:spLocks noGrp="1"/>
          </p:cNvSpPr>
          <p:nvPr>
            <p:ph type="sldNum" sz="quarter" idx="10"/>
          </p:nvPr>
        </p:nvSpPr>
        <p:spPr/>
        <p:txBody>
          <a:bodyPr/>
          <a:lstStyle/>
          <a:p>
            <a:fld id="{8945A002-7014-4E61-AD07-BBA31E233EAA}" type="slidenum">
              <a:rPr lang="en-US" smtClean="0"/>
              <a:t>15</a:t>
            </a:fld>
            <a:endParaRPr lang="en-US"/>
          </a:p>
        </p:txBody>
      </p:sp>
    </p:spTree>
    <p:extLst>
      <p:ext uri="{BB962C8B-B14F-4D97-AF65-F5344CB8AC3E}">
        <p14:creationId xmlns:p14="http://schemas.microsoft.com/office/powerpoint/2010/main" val="27954823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Developer:</a:t>
            </a:r>
          </a:p>
          <a:p>
            <a:pPr marL="228600" indent="-228600">
              <a:buFont typeface="+mj-lt"/>
              <a:buAutoNum type="arabicPeriod"/>
            </a:pPr>
            <a:r>
              <a:rPr lang="en-US" b="0" i="1" dirty="0" smtClean="0"/>
              <a:t>Display the summary items as they are spoken.</a:t>
            </a:r>
          </a:p>
          <a:p>
            <a:endParaRPr lang="en-US" b="1" dirty="0" smtClean="0"/>
          </a:p>
          <a:p>
            <a:r>
              <a:rPr lang="en-US" b="1" dirty="0" smtClean="0"/>
              <a:t>Script:</a:t>
            </a:r>
          </a:p>
          <a:p>
            <a:endParaRPr lang="en-US" dirty="0" smtClean="0"/>
          </a:p>
          <a:p>
            <a:r>
              <a:rPr lang="en-US" dirty="0" smtClean="0"/>
              <a:t>You’ve reached the end of this course. You should now</a:t>
            </a:r>
            <a:r>
              <a:rPr lang="en-US" baseline="0" dirty="0" smtClean="0"/>
              <a:t> be able to:</a:t>
            </a:r>
          </a:p>
          <a:p>
            <a:pPr marL="228600" indent="-228600">
              <a:buFont typeface="+mj-lt"/>
              <a:buAutoNum type="arabicPeriod"/>
            </a:pPr>
            <a:r>
              <a:rPr lang="en-US" baseline="0" dirty="0" smtClean="0"/>
              <a:t>Prepare a clear agenda for your meeting attendees</a:t>
            </a:r>
          </a:p>
          <a:p>
            <a:pPr marL="228600" indent="-228600">
              <a:buFont typeface="+mj-lt"/>
              <a:buAutoNum type="arabicPeriod"/>
            </a:pPr>
            <a:r>
              <a:rPr lang="en-US" baseline="0" dirty="0" smtClean="0"/>
              <a:t>Manage the duration of your meeting; and</a:t>
            </a:r>
          </a:p>
          <a:p>
            <a:pPr marL="228600" indent="-228600">
              <a:buFont typeface="+mj-lt"/>
              <a:buAutoNum type="arabicPeriod"/>
            </a:pPr>
            <a:r>
              <a:rPr lang="en-US" baseline="0" dirty="0" smtClean="0"/>
              <a:t>Assign action items at the end of your meeting</a:t>
            </a:r>
          </a:p>
          <a:p>
            <a:pPr marL="228600" indent="-228600">
              <a:buFont typeface="+mj-lt"/>
              <a:buAutoNum type="arabicPeriod"/>
            </a:pPr>
            <a:endParaRPr lang="en-US" baseline="0" dirty="0" smtClean="0"/>
          </a:p>
          <a:p>
            <a:pPr marL="0" indent="0">
              <a:buFont typeface="+mj-lt"/>
              <a:buNone/>
            </a:pPr>
            <a:r>
              <a:rPr lang="en-US" baseline="0" dirty="0" smtClean="0"/>
              <a:t>Thank you, for your participation.</a:t>
            </a:r>
          </a:p>
          <a:p>
            <a:endParaRPr lang="en-US" dirty="0"/>
          </a:p>
        </p:txBody>
      </p:sp>
      <p:sp>
        <p:nvSpPr>
          <p:cNvPr id="4" name="Slide Number Placeholder 3"/>
          <p:cNvSpPr>
            <a:spLocks noGrp="1"/>
          </p:cNvSpPr>
          <p:nvPr>
            <p:ph type="sldNum" sz="quarter" idx="10"/>
          </p:nvPr>
        </p:nvSpPr>
        <p:spPr/>
        <p:txBody>
          <a:bodyPr/>
          <a:lstStyle/>
          <a:p>
            <a:fld id="{8945A002-7014-4E61-AD07-BBA31E233EAA}" type="slidenum">
              <a:rPr lang="en-US" smtClean="0"/>
              <a:t>16</a:t>
            </a:fld>
            <a:endParaRPr lang="en-US"/>
          </a:p>
        </p:txBody>
      </p:sp>
    </p:spTree>
    <p:extLst>
      <p:ext uri="{BB962C8B-B14F-4D97-AF65-F5344CB8AC3E}">
        <p14:creationId xmlns:p14="http://schemas.microsoft.com/office/powerpoint/2010/main" val="2613931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pPr marL="228600" indent="-228600">
              <a:buFont typeface="+mj-lt"/>
              <a:buAutoNum type="arabicPeriod" startAt="3"/>
            </a:pPr>
            <a:r>
              <a:rPr lang="en-US" i="1" dirty="0" smtClean="0"/>
              <a:t>Travel through hallways, occasionally turning into offices then</a:t>
            </a:r>
            <a:r>
              <a:rPr lang="en-US" i="1" baseline="0" dirty="0" smtClean="0"/>
              <a:t> backing out, as if looking for someone</a:t>
            </a:r>
          </a:p>
          <a:p>
            <a:pPr marL="228600" marR="0" indent="-2286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i="1" dirty="0" smtClean="0"/>
              <a:t>Finally turn down a larger hall with a closed door at the end of the hall</a:t>
            </a:r>
            <a:endParaRPr lang="en-US" i="1" baseline="0" dirty="0" smtClean="0"/>
          </a:p>
          <a:p>
            <a:pPr marL="228600" marR="0" indent="-2286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i="1" dirty="0" smtClean="0"/>
              <a:t>Low-volume, unintelligible</a:t>
            </a:r>
            <a:r>
              <a:rPr lang="en-US" i="1" baseline="0" dirty="0" smtClean="0"/>
              <a:t> </a:t>
            </a:r>
            <a:r>
              <a:rPr lang="en-US" i="1" dirty="0" smtClean="0"/>
              <a:t>voices are heard outside the door, but get a little louder as the door is approached</a:t>
            </a:r>
            <a:endParaRPr lang="en-US" i="1" baseline="0" dirty="0" smtClean="0"/>
          </a:p>
          <a:p>
            <a:pPr marL="228600" marR="0" indent="-2286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i="1" dirty="0" smtClean="0"/>
              <a:t>The door opens to show an impromptu meeting among five executives about a new training project. The executives are a mix of males and females,</a:t>
            </a:r>
            <a:r>
              <a:rPr lang="en-US" i="1" baseline="0" dirty="0" smtClean="0"/>
              <a:t> and are of different racial groups.</a:t>
            </a:r>
            <a:endParaRPr lang="en-US" i="1" dirty="0" smtClean="0"/>
          </a:p>
          <a:p>
            <a:pPr marL="228600" indent="-228600">
              <a:buFont typeface="+mj-lt"/>
              <a:buAutoNum type="arabicPeriod" startAt="3"/>
            </a:pPr>
            <a:endParaRPr lang="en-US" i="1" baseline="0" dirty="0" smtClean="0"/>
          </a:p>
          <a:p>
            <a:pPr marL="228600" indent="-228600">
              <a:buFont typeface="+mj-lt"/>
              <a:buAutoNum type="arabicPeriod" startAt="3"/>
            </a:pPr>
            <a:endParaRPr lang="en-US" i="1" dirty="0" smtClean="0"/>
          </a:p>
          <a:p>
            <a:endParaRPr lang="en-US"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2</a:t>
            </a:fld>
            <a:endParaRPr lang="en-US"/>
          </a:p>
        </p:txBody>
      </p:sp>
    </p:spTree>
    <p:extLst>
      <p:ext uri="{BB962C8B-B14F-4D97-AF65-F5344CB8AC3E}">
        <p14:creationId xmlns:p14="http://schemas.microsoft.com/office/powerpoint/2010/main" val="1241459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pPr marL="228600" marR="0" indent="-228600" algn="l" defTabSz="914400" rtl="0" eaLnBrk="1" fontAlgn="auto" latinLnBrk="0" hangingPunct="1">
              <a:lnSpc>
                <a:spcPct val="100000"/>
              </a:lnSpc>
              <a:spcBef>
                <a:spcPts val="0"/>
              </a:spcBef>
              <a:spcAft>
                <a:spcPts val="0"/>
              </a:spcAft>
              <a:buClrTx/>
              <a:buSzTx/>
              <a:buFont typeface="+mj-lt"/>
              <a:buAutoNum type="arabicPeriod" startAt="7"/>
              <a:tabLst/>
              <a:defRPr/>
            </a:pPr>
            <a:r>
              <a:rPr lang="en-US" i="1" dirty="0" smtClean="0"/>
              <a:t>The door opens to show an impromptu meeting among five executives about a new training project. The executives are a mix of males and females,</a:t>
            </a:r>
            <a:r>
              <a:rPr lang="en-US" i="1" baseline="0" dirty="0" smtClean="0"/>
              <a:t> and are of different racial groups.</a:t>
            </a:r>
          </a:p>
        </p:txBody>
      </p:sp>
      <p:sp>
        <p:nvSpPr>
          <p:cNvPr id="4" name="Slide Number Placeholder 3"/>
          <p:cNvSpPr>
            <a:spLocks noGrp="1"/>
          </p:cNvSpPr>
          <p:nvPr>
            <p:ph type="sldNum" sz="quarter" idx="10"/>
          </p:nvPr>
        </p:nvSpPr>
        <p:spPr/>
        <p:txBody>
          <a:bodyPr/>
          <a:lstStyle/>
          <a:p>
            <a:fld id="{8945A002-7014-4E61-AD07-BBA31E233EAA}" type="slidenum">
              <a:rPr lang="en-US" smtClean="0"/>
              <a:t>3</a:t>
            </a:fld>
            <a:endParaRPr lang="en-US"/>
          </a:p>
        </p:txBody>
      </p:sp>
    </p:spTree>
    <p:extLst>
      <p:ext uri="{BB962C8B-B14F-4D97-AF65-F5344CB8AC3E}">
        <p14:creationId xmlns:p14="http://schemas.microsoft.com/office/powerpoint/2010/main" val="1241459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Script:</a:t>
            </a:r>
          </a:p>
          <a:p>
            <a:endParaRPr lang="en-US" dirty="0" smtClean="0"/>
          </a:p>
          <a:p>
            <a:r>
              <a:rPr lang="en-US" b="1" dirty="0" smtClean="0"/>
              <a:t>Executive 1: </a:t>
            </a:r>
            <a:r>
              <a:rPr lang="en-US" dirty="0" smtClean="0"/>
              <a:t>Yeah, see…the problem is we</a:t>
            </a:r>
            <a:r>
              <a:rPr lang="en-US" baseline="0" dirty="0" smtClean="0"/>
              <a:t> have a lot of great workers. They’re very skilled… some are the best at what they do. But organization…especially with meetings…planning and organization with meetings is a big problem.</a:t>
            </a:r>
            <a:endParaRPr lang="en-US" dirty="0" smtClean="0"/>
          </a:p>
          <a:p>
            <a:endParaRPr lang="en-US" dirty="0" smtClean="0"/>
          </a:p>
          <a:p>
            <a:r>
              <a:rPr lang="en-US" b="1" dirty="0" smtClean="0"/>
              <a:t>Executive 4: </a:t>
            </a:r>
            <a:r>
              <a:rPr lang="en-US" dirty="0" smtClean="0"/>
              <a:t>That’s what I’m hearing from management.</a:t>
            </a:r>
            <a:r>
              <a:rPr lang="en-US" baseline="0" dirty="0" smtClean="0"/>
              <a:t> They can assign someone on their team to facilitate a meeting, and when the meeting is over, very little has been accomplished, and no action items have been assigned. We need to make our meetings more productive.</a:t>
            </a:r>
            <a:endParaRPr lang="en-US" dirty="0" smtClean="0"/>
          </a:p>
          <a:p>
            <a:endParaRPr lang="en-US" dirty="0" smtClean="0"/>
          </a:p>
          <a:p>
            <a:r>
              <a:rPr lang="en-US" b="1" dirty="0" smtClean="0"/>
              <a:t>Executive 3: </a:t>
            </a:r>
            <a:r>
              <a:rPr lang="en-US" dirty="0" smtClean="0"/>
              <a:t>Right, usually the problem is no</a:t>
            </a:r>
            <a:r>
              <a:rPr lang="en-US" baseline="0" dirty="0" smtClean="0"/>
              <a:t> planning up front…no agenda. And when there is agenda, it’s not followed. Meetings go off topic, people are taking calls on their cells or writing emails…not to mention that a lot of the meetings start late.</a:t>
            </a:r>
          </a:p>
          <a:p>
            <a:endParaRPr lang="en-US" baseline="0" dirty="0" smtClean="0"/>
          </a:p>
          <a:p>
            <a:r>
              <a:rPr lang="en-US" b="1" baseline="0" dirty="0" smtClean="0"/>
              <a:t>Executive 5: </a:t>
            </a:r>
            <a:r>
              <a:rPr lang="en-US" baseline="0" dirty="0" smtClean="0"/>
              <a:t>All these things are unacceptable. We have some of the best people in the business…we just need to give them a little structure. My team sent out an email last week that outlines our new direction resolving this issue…training to help our people conduct effective meetings. We’re thinking that this kind of training will provide what they need to know to conduct effective meetings. But also, the organizational skills alone will help them do their day-to-day jobs more efficiently and make things easier for them.</a:t>
            </a:r>
          </a:p>
          <a:p>
            <a:endParaRPr lang="en-US" baseline="0" dirty="0" smtClean="0"/>
          </a:p>
          <a:p>
            <a:r>
              <a:rPr lang="en-US" b="1" baseline="0" dirty="0" smtClean="0"/>
              <a:t>Executive 2: </a:t>
            </a:r>
            <a:r>
              <a:rPr lang="en-US" baseline="0" dirty="0" smtClean="0"/>
              <a:t>Sounds like we’re all on board. Who are </a:t>
            </a:r>
            <a:r>
              <a:rPr lang="en-US" baseline="0" dirty="0" err="1" smtClean="0"/>
              <a:t>gonna</a:t>
            </a:r>
            <a:r>
              <a:rPr lang="en-US" baseline="0" dirty="0" smtClean="0"/>
              <a:t> put on it?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Executive 1: </a:t>
            </a:r>
            <a:r>
              <a:rPr lang="en-US" dirty="0" smtClean="0"/>
              <a:t>Let’s get Lucas in here…he knows about this stuff.</a:t>
            </a:r>
          </a:p>
        </p:txBody>
      </p:sp>
      <p:sp>
        <p:nvSpPr>
          <p:cNvPr id="4" name="Slide Number Placeholder 3"/>
          <p:cNvSpPr>
            <a:spLocks noGrp="1"/>
          </p:cNvSpPr>
          <p:nvPr>
            <p:ph type="sldNum" sz="quarter" idx="10"/>
          </p:nvPr>
        </p:nvSpPr>
        <p:spPr/>
        <p:txBody>
          <a:bodyPr/>
          <a:lstStyle/>
          <a:p>
            <a:fld id="{8945A002-7014-4E61-AD07-BBA31E233EAA}" type="slidenum">
              <a:rPr lang="en-US" smtClean="0"/>
              <a:t>4</a:t>
            </a:fld>
            <a:endParaRPr lang="en-US"/>
          </a:p>
        </p:txBody>
      </p:sp>
    </p:spTree>
    <p:extLst>
      <p:ext uri="{BB962C8B-B14F-4D97-AF65-F5344CB8AC3E}">
        <p14:creationId xmlns:p14="http://schemas.microsoft.com/office/powerpoint/2010/main" val="1241459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pPr marL="228600" indent="-228600">
              <a:buFont typeface="+mj-lt"/>
              <a:buAutoNum type="arabicPeriod"/>
            </a:pPr>
            <a:r>
              <a:rPr lang="en-US" i="1" dirty="0" smtClean="0"/>
              <a:t>Fade to Lucas in the break room taking a coffee break.</a:t>
            </a:r>
          </a:p>
          <a:p>
            <a:pPr marL="228600" indent="-228600">
              <a:buFont typeface="+mj-lt"/>
              <a:buAutoNum type="arabicPeriod"/>
            </a:pPr>
            <a:r>
              <a:rPr lang="en-US" i="1" dirty="0" smtClean="0"/>
              <a:t>Lucas’ cell phone buzzes, and he answers.</a:t>
            </a:r>
          </a:p>
          <a:p>
            <a:pPr marL="228600" indent="-228600">
              <a:buFont typeface="+mj-lt"/>
              <a:buAutoNum type="arabicPeriod"/>
            </a:pPr>
            <a:endParaRPr lang="en-US" i="1" dirty="0" smtClean="0"/>
          </a:p>
          <a:p>
            <a:pPr marL="0" indent="0">
              <a:buFont typeface="+mj-lt"/>
              <a:buNone/>
            </a:pPr>
            <a:r>
              <a:rPr lang="en-US" b="1" i="0" dirty="0" smtClean="0"/>
              <a:t>Script:</a:t>
            </a:r>
          </a:p>
          <a:p>
            <a:pPr marL="0" indent="0">
              <a:buFont typeface="+mj-lt"/>
              <a:buNone/>
            </a:pPr>
            <a:endParaRPr lang="en-US" i="0" dirty="0" smtClean="0"/>
          </a:p>
          <a:p>
            <a:pPr marL="0" indent="0">
              <a:buFont typeface="+mj-lt"/>
              <a:buNone/>
            </a:pPr>
            <a:r>
              <a:rPr lang="en-US" b="1" i="0" dirty="0" smtClean="0"/>
              <a:t>Lucas: </a:t>
            </a:r>
            <a:r>
              <a:rPr lang="en-US" i="0" dirty="0" smtClean="0"/>
              <a:t>I’m on my way.</a:t>
            </a:r>
          </a:p>
        </p:txBody>
      </p:sp>
      <p:sp>
        <p:nvSpPr>
          <p:cNvPr id="4" name="Slide Number Placeholder 3"/>
          <p:cNvSpPr>
            <a:spLocks noGrp="1"/>
          </p:cNvSpPr>
          <p:nvPr>
            <p:ph type="sldNum" sz="quarter" idx="10"/>
          </p:nvPr>
        </p:nvSpPr>
        <p:spPr/>
        <p:txBody>
          <a:bodyPr/>
          <a:lstStyle/>
          <a:p>
            <a:fld id="{8945A002-7014-4E61-AD07-BBA31E233EAA}" type="slidenum">
              <a:rPr lang="en-US" smtClean="0"/>
              <a:t>5</a:t>
            </a:fld>
            <a:endParaRPr lang="en-US"/>
          </a:p>
        </p:txBody>
      </p:sp>
    </p:spTree>
    <p:extLst>
      <p:ext uri="{BB962C8B-B14F-4D97-AF65-F5344CB8AC3E}">
        <p14:creationId xmlns:p14="http://schemas.microsoft.com/office/powerpoint/2010/main" val="2241459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r>
              <a:rPr lang="en-US" i="1" dirty="0" smtClean="0"/>
              <a:t>Lucas walks to the office; we hear his footsteps as he approaches the office and opens the door.</a:t>
            </a:r>
          </a:p>
        </p:txBody>
      </p:sp>
      <p:sp>
        <p:nvSpPr>
          <p:cNvPr id="4" name="Slide Number Placeholder 3"/>
          <p:cNvSpPr>
            <a:spLocks noGrp="1"/>
          </p:cNvSpPr>
          <p:nvPr>
            <p:ph type="sldNum" sz="quarter" idx="10"/>
          </p:nvPr>
        </p:nvSpPr>
        <p:spPr/>
        <p:txBody>
          <a:bodyPr/>
          <a:lstStyle/>
          <a:p>
            <a:fld id="{8945A002-7014-4E61-AD07-BBA31E233EAA}" type="slidenum">
              <a:rPr lang="en-US" smtClean="0"/>
              <a:t>6</a:t>
            </a:fld>
            <a:endParaRPr lang="en-US"/>
          </a:p>
        </p:txBody>
      </p:sp>
    </p:spTree>
    <p:extLst>
      <p:ext uri="{BB962C8B-B14F-4D97-AF65-F5344CB8AC3E}">
        <p14:creationId xmlns:p14="http://schemas.microsoft.com/office/powerpoint/2010/main" val="2611851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Animator:</a:t>
            </a:r>
          </a:p>
          <a:p>
            <a:r>
              <a:rPr lang="en-US" b="0" i="1" dirty="0" smtClean="0"/>
              <a:t>Lucas</a:t>
            </a:r>
            <a:r>
              <a:rPr lang="en-US" b="0" i="1" baseline="0" dirty="0" smtClean="0"/>
              <a:t> enters the office.</a:t>
            </a:r>
          </a:p>
          <a:p>
            <a:endParaRPr lang="en-US" b="0" dirty="0" smtClean="0"/>
          </a:p>
          <a:p>
            <a:r>
              <a:rPr lang="en-US" b="1" dirty="0" smtClean="0"/>
              <a:t>Script:</a:t>
            </a:r>
          </a:p>
          <a:p>
            <a:endParaRPr lang="en-US" dirty="0" smtClean="0"/>
          </a:p>
          <a:p>
            <a:r>
              <a:rPr lang="en-US" b="1" dirty="0" smtClean="0"/>
              <a:t>Executive 1: </a:t>
            </a:r>
            <a:r>
              <a:rPr lang="en-US" dirty="0" smtClean="0"/>
              <a:t>You get the email on what we plan to do for training?</a:t>
            </a:r>
          </a:p>
          <a:p>
            <a:endParaRPr lang="en-US" dirty="0" smtClean="0"/>
          </a:p>
          <a:p>
            <a:r>
              <a:rPr lang="en-US" b="1" dirty="0" smtClean="0"/>
              <a:t>Lucas: </a:t>
            </a:r>
            <a:r>
              <a:rPr lang="en-US" dirty="0" smtClean="0"/>
              <a:t>Yeah.</a:t>
            </a:r>
          </a:p>
          <a:p>
            <a:endParaRPr lang="en-US" dirty="0" smtClean="0"/>
          </a:p>
          <a:p>
            <a:r>
              <a:rPr lang="en-US" b="1" dirty="0" smtClean="0"/>
              <a:t>Executive 1: </a:t>
            </a:r>
            <a:r>
              <a:rPr lang="en-US" dirty="0" smtClean="0"/>
              <a:t>We want you to develop it.</a:t>
            </a:r>
          </a:p>
          <a:p>
            <a:endParaRPr lang="en-US" dirty="0" smtClean="0"/>
          </a:p>
          <a:p>
            <a:r>
              <a:rPr lang="en-US" b="1" dirty="0" smtClean="0"/>
              <a:t>Lucas: </a:t>
            </a:r>
            <a:r>
              <a:rPr lang="en-US" dirty="0" smtClean="0"/>
              <a:t>I’ll see what I can do.</a:t>
            </a:r>
          </a:p>
          <a:p>
            <a:endParaRPr lang="en-US" dirty="0"/>
          </a:p>
        </p:txBody>
      </p:sp>
      <p:sp>
        <p:nvSpPr>
          <p:cNvPr id="4" name="Slide Number Placeholder 3"/>
          <p:cNvSpPr>
            <a:spLocks noGrp="1"/>
          </p:cNvSpPr>
          <p:nvPr>
            <p:ph type="sldNum" sz="quarter" idx="10"/>
          </p:nvPr>
        </p:nvSpPr>
        <p:spPr/>
        <p:txBody>
          <a:bodyPr/>
          <a:lstStyle/>
          <a:p>
            <a:fld id="{8945A002-7014-4E61-AD07-BBA31E233EAA}" type="slidenum">
              <a:rPr lang="en-US" smtClean="0"/>
              <a:t>7</a:t>
            </a:fld>
            <a:endParaRPr lang="en-US"/>
          </a:p>
        </p:txBody>
      </p:sp>
    </p:spTree>
    <p:extLst>
      <p:ext uri="{BB962C8B-B14F-4D97-AF65-F5344CB8AC3E}">
        <p14:creationId xmlns:p14="http://schemas.microsoft.com/office/powerpoint/2010/main" val="2611851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Developer:</a:t>
            </a:r>
          </a:p>
          <a:p>
            <a:pPr marL="228600" indent="-228600">
              <a:buFont typeface="+mj-lt"/>
              <a:buAutoNum type="arabicPeriod"/>
            </a:pPr>
            <a:r>
              <a:rPr lang="en-US" b="0" i="1" dirty="0" smtClean="0"/>
              <a:t>As the first paragraph is spoken, fade in and out random images of</a:t>
            </a:r>
            <a:r>
              <a:rPr lang="en-US" b="0" i="1" baseline="0" dirty="0" smtClean="0"/>
              <a:t> the visuals the learners will see later in the course.</a:t>
            </a:r>
          </a:p>
          <a:p>
            <a:pPr marL="228600" indent="-228600">
              <a:buFont typeface="+mj-lt"/>
              <a:buAutoNum type="arabicPeriod"/>
            </a:pPr>
            <a:r>
              <a:rPr lang="en-US" b="0" i="1" baseline="0" dirty="0" smtClean="0"/>
              <a:t>After the first paragraph is finished, display the list items as they are spoken.</a:t>
            </a:r>
            <a:endParaRPr lang="en-US" b="0" i="1" dirty="0" smtClean="0"/>
          </a:p>
          <a:p>
            <a:endParaRPr lang="en-US" b="1" dirty="0" smtClean="0"/>
          </a:p>
          <a:p>
            <a:r>
              <a:rPr lang="en-US" b="1" dirty="0" smtClean="0"/>
              <a:t>Script:</a:t>
            </a:r>
          </a:p>
          <a:p>
            <a:endParaRPr lang="en-US" dirty="0" smtClean="0"/>
          </a:p>
          <a:p>
            <a:r>
              <a:rPr lang="en-US" dirty="0" smtClean="0"/>
              <a:t>You’re doing an excellent job, but you’ve been asked</a:t>
            </a:r>
            <a:r>
              <a:rPr lang="en-US" baseline="0" dirty="0" smtClean="0"/>
              <a:t> to take this course to help you do an even better job. This course is going to help you conduct more productive meetings. As I said, you’re already doing an great job, but improving your ability to conduct effective meetings will help you work more efficiently, and may even make some parts of your job easier.</a:t>
            </a:r>
          </a:p>
          <a:p>
            <a:endParaRPr lang="en-US" baseline="0" dirty="0" smtClean="0"/>
          </a:p>
          <a:p>
            <a:r>
              <a:rPr lang="en-US" baseline="0" dirty="0" smtClean="0"/>
              <a:t>After you finish this course, you should be able to:</a:t>
            </a:r>
          </a:p>
          <a:p>
            <a:pPr marL="228600" indent="-228600">
              <a:buFont typeface="+mj-lt"/>
              <a:buAutoNum type="arabicPeriod"/>
            </a:pPr>
            <a:r>
              <a:rPr lang="en-US" baseline="0" dirty="0" smtClean="0"/>
              <a:t>Prepare a clear agenda for your meeting attendees</a:t>
            </a:r>
          </a:p>
          <a:p>
            <a:pPr marL="228600" indent="-228600">
              <a:buFont typeface="+mj-lt"/>
              <a:buAutoNum type="arabicPeriod"/>
            </a:pPr>
            <a:r>
              <a:rPr lang="en-US" baseline="0" dirty="0" smtClean="0"/>
              <a:t>Manage the duration of your meeting; and</a:t>
            </a:r>
          </a:p>
          <a:p>
            <a:pPr marL="228600" indent="-228600">
              <a:buFont typeface="+mj-lt"/>
              <a:buAutoNum type="arabicPeriod"/>
            </a:pPr>
            <a:r>
              <a:rPr lang="en-US" baseline="0" dirty="0" smtClean="0"/>
              <a:t>Assign action items at the end of your meeting</a:t>
            </a:r>
          </a:p>
          <a:p>
            <a:endParaRPr lang="en-US" baseline="0" dirty="0" smtClean="0"/>
          </a:p>
        </p:txBody>
      </p:sp>
      <p:sp>
        <p:nvSpPr>
          <p:cNvPr id="4" name="Slide Number Placeholder 3"/>
          <p:cNvSpPr>
            <a:spLocks noGrp="1"/>
          </p:cNvSpPr>
          <p:nvPr>
            <p:ph type="sldNum" sz="quarter" idx="10"/>
          </p:nvPr>
        </p:nvSpPr>
        <p:spPr/>
        <p:txBody>
          <a:bodyPr/>
          <a:lstStyle/>
          <a:p>
            <a:fld id="{8945A002-7014-4E61-AD07-BBA31E233EAA}" type="slidenum">
              <a:rPr lang="en-US" smtClean="0"/>
              <a:t>8</a:t>
            </a:fld>
            <a:endParaRPr lang="en-US"/>
          </a:p>
        </p:txBody>
      </p:sp>
    </p:spTree>
    <p:extLst>
      <p:ext uri="{BB962C8B-B14F-4D97-AF65-F5344CB8AC3E}">
        <p14:creationId xmlns:p14="http://schemas.microsoft.com/office/powerpoint/2010/main" val="1584606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Script:</a:t>
            </a:r>
          </a:p>
          <a:p>
            <a:endParaRPr lang="en-US" dirty="0" smtClean="0"/>
          </a:p>
          <a:p>
            <a:r>
              <a:rPr lang="en-US" dirty="0" smtClean="0"/>
              <a:t>To prepare an effective agenda…</a:t>
            </a:r>
            <a:endParaRPr lang="en-US" dirty="0"/>
          </a:p>
        </p:txBody>
      </p:sp>
      <p:sp>
        <p:nvSpPr>
          <p:cNvPr id="4" name="Slide Number Placeholder 3"/>
          <p:cNvSpPr>
            <a:spLocks noGrp="1"/>
          </p:cNvSpPr>
          <p:nvPr>
            <p:ph type="sldNum" sz="quarter" idx="10"/>
          </p:nvPr>
        </p:nvSpPr>
        <p:spPr/>
        <p:txBody>
          <a:bodyPr/>
          <a:lstStyle/>
          <a:p>
            <a:fld id="{8945A002-7014-4E61-AD07-BBA31E233EAA}" type="slidenum">
              <a:rPr lang="en-US" smtClean="0"/>
              <a:t>9</a:t>
            </a:fld>
            <a:endParaRPr lang="en-US"/>
          </a:p>
        </p:txBody>
      </p:sp>
    </p:spTree>
    <p:extLst>
      <p:ext uri="{BB962C8B-B14F-4D97-AF65-F5344CB8AC3E}">
        <p14:creationId xmlns:p14="http://schemas.microsoft.com/office/powerpoint/2010/main" val="3766461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CC3C63-3425-42C9-A30B-65E14E13CD12}"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286556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CC3C63-3425-42C9-A30B-65E14E13CD12}"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52013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CC3C63-3425-42C9-A30B-65E14E13CD12}"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60574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CC3C63-3425-42C9-A30B-65E14E13CD12}"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10766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CC3C63-3425-42C9-A30B-65E14E13CD12}"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787394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CC3C63-3425-42C9-A30B-65E14E13CD12}"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820378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CC3C63-3425-42C9-A30B-65E14E13CD12}" type="datetimeFigureOut">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2988063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CC3C63-3425-42C9-A30B-65E14E13CD12}" type="datetimeFigureOut">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693996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C3C63-3425-42C9-A30B-65E14E13CD12}" type="datetimeFigureOut">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17033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C3C63-3425-42C9-A30B-65E14E13CD12}"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37575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C3C63-3425-42C9-A30B-65E14E13CD12}"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3C474-F897-4893-B06E-9C9E8C32DE28}" type="slidenum">
              <a:rPr lang="en-US" smtClean="0"/>
              <a:t>‹#›</a:t>
            </a:fld>
            <a:endParaRPr lang="en-US"/>
          </a:p>
        </p:txBody>
      </p:sp>
    </p:spTree>
    <p:extLst>
      <p:ext uri="{BB962C8B-B14F-4D97-AF65-F5344CB8AC3E}">
        <p14:creationId xmlns:p14="http://schemas.microsoft.com/office/powerpoint/2010/main" val="1114571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C3C63-3425-42C9-A30B-65E14E13CD12}" type="datetimeFigureOut">
              <a:rPr lang="en-US" smtClean="0"/>
              <a:t>6/24/2019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3C474-F897-4893-B06E-9C9E8C32DE28}" type="slidenum">
              <a:rPr lang="en-US" smtClean="0"/>
              <a:t>‹#›</a:t>
            </a:fld>
            <a:endParaRPr lang="en-US"/>
          </a:p>
        </p:txBody>
      </p:sp>
    </p:spTree>
    <p:extLst>
      <p:ext uri="{BB962C8B-B14F-4D97-AF65-F5344CB8AC3E}">
        <p14:creationId xmlns:p14="http://schemas.microsoft.com/office/powerpoint/2010/main" val="617325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 Animation and Office </a:t>
            </a:r>
            <a:r>
              <a:rPr lang="en-US" dirty="0"/>
              <a:t>W</a:t>
            </a:r>
            <a:r>
              <a:rPr lang="en-US" dirty="0" smtClean="0"/>
              <a:t>alkthrough (exterior)</a:t>
            </a:r>
            <a:endParaRPr lang="en-US" dirty="0"/>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95400" y="1901259"/>
            <a:ext cx="6705600" cy="3889941"/>
          </a:xfrm>
        </p:spPr>
      </p:pic>
    </p:spTree>
    <p:extLst>
      <p:ext uri="{BB962C8B-B14F-4D97-AF65-F5344CB8AC3E}">
        <p14:creationId xmlns:p14="http://schemas.microsoft.com/office/powerpoint/2010/main" val="3703850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Time Management</a:t>
            </a:r>
            <a:endParaRPr lang="en-US" dirty="0"/>
          </a:p>
        </p:txBody>
      </p:sp>
      <p:sp>
        <p:nvSpPr>
          <p:cNvPr id="5" name="Content Placeholder 2"/>
          <p:cNvSpPr txBox="1">
            <a:spLocks/>
          </p:cNvSpPr>
          <p:nvPr/>
        </p:nvSpPr>
        <p:spPr>
          <a:xfrm>
            <a:off x="457200" y="1600200"/>
            <a:ext cx="57912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smtClean="0"/>
              <a:t>You should be prepared…</a:t>
            </a:r>
          </a:p>
          <a:p>
            <a:pPr marL="514350" indent="-514350">
              <a:buFont typeface="+mj-lt"/>
              <a:buAutoNum type="arabicPeriod"/>
            </a:pPr>
            <a:r>
              <a:rPr lang="en-US" dirty="0" smtClean="0"/>
              <a:t>Item 1…</a:t>
            </a:r>
          </a:p>
          <a:p>
            <a:pPr marL="514350" indent="-514350">
              <a:buFont typeface="+mj-lt"/>
              <a:buAutoNum type="arabicPeriod"/>
            </a:pPr>
            <a:r>
              <a:rPr lang="en-US" dirty="0" smtClean="0"/>
              <a:t>Item 2…</a:t>
            </a:r>
          </a:p>
          <a:p>
            <a:pPr marL="514350" indent="-514350">
              <a:buFont typeface="+mj-lt"/>
              <a:buAutoNum type="arabicPeriod"/>
            </a:pPr>
            <a:r>
              <a:rPr lang="en-US" dirty="0" smtClean="0"/>
              <a:t>Item 3…</a:t>
            </a:r>
          </a:p>
          <a:p>
            <a:endParaRPr lang="en-US" dirty="0"/>
          </a:p>
        </p:txBody>
      </p:sp>
      <p:sp>
        <p:nvSpPr>
          <p:cNvPr id="9" name="TextBox 8"/>
          <p:cNvSpPr txBox="1"/>
          <p:nvPr/>
        </p:nvSpPr>
        <p:spPr>
          <a:xfrm>
            <a:off x="5638800" y="1905000"/>
            <a:ext cx="2895600" cy="1569660"/>
          </a:xfrm>
          <a:prstGeom prst="rect">
            <a:avLst/>
          </a:prstGeom>
          <a:noFill/>
          <a:ln>
            <a:solidFill>
              <a:srgbClr val="FF0000"/>
            </a:solidFill>
          </a:ln>
        </p:spPr>
        <p:txBody>
          <a:bodyPr wrap="square" rtlCol="0">
            <a:spAutoFit/>
          </a:bodyPr>
          <a:lstStyle/>
          <a:p>
            <a:r>
              <a:rPr lang="en-US" sz="3200" i="1" dirty="0" smtClean="0"/>
              <a:t>Static image to represent time management</a:t>
            </a:r>
            <a:endParaRPr lang="en-US" sz="3200" i="1" dirty="0"/>
          </a:p>
        </p:txBody>
      </p:sp>
    </p:spTree>
    <p:extLst>
      <p:ext uri="{BB962C8B-B14F-4D97-AF65-F5344CB8AC3E}">
        <p14:creationId xmlns:p14="http://schemas.microsoft.com/office/powerpoint/2010/main" val="3394843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Time Management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Instructions: Meeting Clock</a:t>
            </a:r>
          </a:p>
          <a:p>
            <a:pPr marL="514350" indent="-514350">
              <a:buFont typeface="+mj-lt"/>
              <a:buAutoNum type="arabicPeriod"/>
            </a:pPr>
            <a:r>
              <a:rPr lang="en-US" dirty="0" smtClean="0"/>
              <a:t>Watch the clips of a meeting</a:t>
            </a:r>
            <a:r>
              <a:rPr lang="en-US" baseline="0" dirty="0" smtClean="0"/>
              <a:t>.</a:t>
            </a:r>
          </a:p>
          <a:p>
            <a:pPr marL="514350" indent="-514350">
              <a:buFont typeface="+mj-lt"/>
              <a:buAutoNum type="arabicPeriod"/>
            </a:pPr>
            <a:r>
              <a:rPr lang="en-US" baseline="0" dirty="0" smtClean="0"/>
              <a:t>When the animation stops decide what to</a:t>
            </a:r>
            <a:r>
              <a:rPr lang="en-US" dirty="0" smtClean="0"/>
              <a:t> </a:t>
            </a:r>
            <a:r>
              <a:rPr lang="en-US" baseline="0" dirty="0" smtClean="0"/>
              <a:t>do to keep the meeting on track.</a:t>
            </a:r>
          </a:p>
          <a:p>
            <a:pPr marL="514350" indent="-514350">
              <a:buFont typeface="+mj-lt"/>
              <a:buAutoNum type="arabicPeriod"/>
            </a:pPr>
            <a:r>
              <a:rPr lang="en-US" baseline="0" dirty="0" smtClean="0"/>
              <a:t>If you choose correctly, time will be added. If you choose incorrectly, time will be subtracted.</a:t>
            </a:r>
          </a:p>
          <a:p>
            <a:pPr marL="514350" indent="-514350">
              <a:buFont typeface="+mj-lt"/>
              <a:buAutoNum type="arabicPeriod"/>
            </a:pPr>
            <a:r>
              <a:rPr lang="en-US" baseline="0" dirty="0" smtClean="0"/>
              <a:t>End the exercise with at least 20 minutes remaining on the meeting clock.</a:t>
            </a:r>
            <a:endParaRPr lang="en-US" dirty="0" smtClean="0"/>
          </a:p>
          <a:p>
            <a:endParaRPr lang="en-US" dirty="0"/>
          </a:p>
        </p:txBody>
      </p:sp>
    </p:spTree>
    <p:extLst>
      <p:ext uri="{BB962C8B-B14F-4D97-AF65-F5344CB8AC3E}">
        <p14:creationId xmlns:p14="http://schemas.microsoft.com/office/powerpoint/2010/main" val="157805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Time Management</a:t>
            </a:r>
            <a:endParaRPr lang="en-US" dirty="0"/>
          </a:p>
        </p:txBody>
      </p:sp>
      <p:sp>
        <p:nvSpPr>
          <p:cNvPr id="3" name="Content Placeholder 2"/>
          <p:cNvSpPr>
            <a:spLocks noGrp="1"/>
          </p:cNvSpPr>
          <p:nvPr>
            <p:ph idx="1"/>
          </p:nvPr>
        </p:nvSpPr>
        <p:spPr/>
        <p:txBody>
          <a:bodyPr/>
          <a:lstStyle/>
          <a:p>
            <a:r>
              <a:rPr lang="en-US" dirty="0" smtClean="0"/>
              <a:t>Activity 1: Meeting Clock</a:t>
            </a:r>
            <a:endParaRPr lang="en-US" dirty="0"/>
          </a:p>
        </p:txBody>
      </p:sp>
      <p:pic>
        <p:nvPicPr>
          <p:cNvPr id="7"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3594537"/>
            <a:ext cx="4592601" cy="174793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4600" y="2117429"/>
            <a:ext cx="1577591" cy="1477108"/>
          </a:xfrm>
          <a:prstGeom prst="rect">
            <a:avLst/>
          </a:prstGeom>
        </p:spPr>
      </p:pic>
    </p:spTree>
    <p:extLst>
      <p:ext uri="{BB962C8B-B14F-4D97-AF65-F5344CB8AC3E}">
        <p14:creationId xmlns:p14="http://schemas.microsoft.com/office/powerpoint/2010/main" val="1221340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Time Management</a:t>
            </a:r>
            <a:endParaRPr lang="en-US" dirty="0"/>
          </a:p>
        </p:txBody>
      </p:sp>
      <p:sp>
        <p:nvSpPr>
          <p:cNvPr id="3" name="Content Placeholder 2"/>
          <p:cNvSpPr>
            <a:spLocks noGrp="1"/>
          </p:cNvSpPr>
          <p:nvPr>
            <p:ph idx="1"/>
          </p:nvPr>
        </p:nvSpPr>
        <p:spPr/>
        <p:txBody>
          <a:bodyPr/>
          <a:lstStyle/>
          <a:p>
            <a:r>
              <a:rPr lang="en-US" dirty="0" smtClean="0"/>
              <a:t>Activity 2: Meeting Clock</a:t>
            </a:r>
            <a:endParaRPr lang="en-US" dirty="0"/>
          </a:p>
        </p:txBody>
      </p:sp>
      <p:pic>
        <p:nvPicPr>
          <p:cNvPr id="6"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3594537"/>
            <a:ext cx="4592601" cy="174793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4600" y="2117429"/>
            <a:ext cx="1577591" cy="1477108"/>
          </a:xfrm>
          <a:prstGeom prst="rect">
            <a:avLst/>
          </a:prstGeom>
        </p:spPr>
      </p:pic>
    </p:spTree>
    <p:extLst>
      <p:ext uri="{BB962C8B-B14F-4D97-AF65-F5344CB8AC3E}">
        <p14:creationId xmlns:p14="http://schemas.microsoft.com/office/powerpoint/2010/main" val="654491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 Time Management</a:t>
            </a:r>
            <a:endParaRPr lang="en-US" dirty="0"/>
          </a:p>
        </p:txBody>
      </p:sp>
      <p:sp>
        <p:nvSpPr>
          <p:cNvPr id="3" name="Content Placeholder 2"/>
          <p:cNvSpPr>
            <a:spLocks noGrp="1"/>
          </p:cNvSpPr>
          <p:nvPr>
            <p:ph idx="1"/>
          </p:nvPr>
        </p:nvSpPr>
        <p:spPr/>
        <p:txBody>
          <a:bodyPr/>
          <a:lstStyle/>
          <a:p>
            <a:r>
              <a:rPr lang="en-US" dirty="0" smtClean="0"/>
              <a:t>Activity 3: Meeting Clock</a:t>
            </a:r>
            <a:endParaRPr lang="en-US" dirty="0"/>
          </a:p>
        </p:txBody>
      </p:sp>
      <p:pic>
        <p:nvPicPr>
          <p:cNvPr id="6"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3594537"/>
            <a:ext cx="4592601" cy="174793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4600" y="2117429"/>
            <a:ext cx="1577591" cy="1477108"/>
          </a:xfrm>
          <a:prstGeom prst="rect">
            <a:avLst/>
          </a:prstGeom>
        </p:spPr>
      </p:pic>
    </p:spTree>
    <p:extLst>
      <p:ext uri="{BB962C8B-B14F-4D97-AF65-F5344CB8AC3E}">
        <p14:creationId xmlns:p14="http://schemas.microsoft.com/office/powerpoint/2010/main" val="3545195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3: Assigning Action Items (not storyboarded)</a:t>
            </a:r>
            <a:endParaRPr lang="en-US" dirty="0"/>
          </a:p>
        </p:txBody>
      </p:sp>
      <p:sp>
        <p:nvSpPr>
          <p:cNvPr id="3" name="Content Placeholder 2"/>
          <p:cNvSpPr>
            <a:spLocks noGrp="1"/>
          </p:cNvSpPr>
          <p:nvPr>
            <p:ph idx="1"/>
          </p:nvPr>
        </p:nvSpPr>
        <p:spPr/>
        <p:txBody>
          <a:bodyPr/>
          <a:lstStyle/>
          <a:p>
            <a:pPr marL="0" indent="0">
              <a:buNone/>
            </a:pPr>
            <a:r>
              <a:rPr lang="en-US" dirty="0" smtClean="0"/>
              <a:t>To assign action items:</a:t>
            </a:r>
          </a:p>
          <a:p>
            <a:pPr marL="514350" indent="-514350">
              <a:buAutoNum type="arabicPeriod"/>
            </a:pPr>
            <a:r>
              <a:rPr lang="en-US" dirty="0" smtClean="0"/>
              <a:t>…</a:t>
            </a:r>
          </a:p>
          <a:p>
            <a:pPr marL="514350" indent="-514350">
              <a:buAutoNum type="arabicPeriod"/>
            </a:pPr>
            <a:r>
              <a:rPr lang="en-US" dirty="0" smtClean="0"/>
              <a:t>…</a:t>
            </a:r>
          </a:p>
          <a:p>
            <a:pPr marL="514350" indent="-514350">
              <a:buAutoNum type="arabicPeriod"/>
            </a:pPr>
            <a:r>
              <a:rPr lang="en-US" dirty="0" smtClean="0"/>
              <a:t>…</a:t>
            </a:r>
          </a:p>
          <a:p>
            <a:endParaRPr lang="en-US" dirty="0"/>
          </a:p>
        </p:txBody>
      </p:sp>
    </p:spTree>
    <p:extLst>
      <p:ext uri="{BB962C8B-B14F-4D97-AF65-F5344CB8AC3E}">
        <p14:creationId xmlns:p14="http://schemas.microsoft.com/office/powerpoint/2010/main" val="23212063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marL="0" indent="0">
              <a:buNone/>
            </a:pPr>
            <a:r>
              <a:rPr lang="en-US" dirty="0" smtClean="0"/>
              <a:t>You should now</a:t>
            </a:r>
            <a:r>
              <a:rPr lang="en-US" baseline="0" dirty="0" smtClean="0"/>
              <a:t> be able to:</a:t>
            </a:r>
          </a:p>
          <a:p>
            <a:pPr marL="514350" indent="-514350">
              <a:buFont typeface="+mj-lt"/>
              <a:buAutoNum type="arabicPeriod"/>
            </a:pPr>
            <a:r>
              <a:rPr lang="en-US" baseline="0" dirty="0" smtClean="0"/>
              <a:t>Prepare a clear agenda for your meeting attendees</a:t>
            </a:r>
          </a:p>
          <a:p>
            <a:pPr marL="514350" indent="-514350">
              <a:buFont typeface="+mj-lt"/>
              <a:buAutoNum type="arabicPeriod"/>
            </a:pPr>
            <a:r>
              <a:rPr lang="en-US" baseline="0" dirty="0" smtClean="0"/>
              <a:t>Manage the duration of your meeting</a:t>
            </a:r>
          </a:p>
          <a:p>
            <a:pPr marL="514350" indent="-514350">
              <a:buFont typeface="+mj-lt"/>
              <a:buAutoNum type="arabicPeriod"/>
            </a:pPr>
            <a:r>
              <a:rPr lang="en-US" baseline="0" dirty="0" smtClean="0"/>
              <a:t>Assign action items at the end of your meeting</a:t>
            </a:r>
          </a:p>
          <a:p>
            <a:pPr marL="0" indent="0">
              <a:buNone/>
            </a:pPr>
            <a:endParaRPr lang="en-US" dirty="0"/>
          </a:p>
        </p:txBody>
      </p:sp>
    </p:spTree>
    <p:extLst>
      <p:ext uri="{BB962C8B-B14F-4D97-AF65-F5344CB8AC3E}">
        <p14:creationId xmlns:p14="http://schemas.microsoft.com/office/powerpoint/2010/main" val="972386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 Animation and Office Walkthrough (interior)</a:t>
            </a:r>
            <a:endParaRPr lang="en-US"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0200" y="1905000"/>
            <a:ext cx="6059951" cy="4179277"/>
          </a:xfrm>
          <a:prstGeom prst="rect">
            <a:avLst/>
          </a:prstGeom>
        </p:spPr>
      </p:pic>
    </p:spTree>
    <p:extLst>
      <p:ext uri="{BB962C8B-B14F-4D97-AF65-F5344CB8AC3E}">
        <p14:creationId xmlns:p14="http://schemas.microsoft.com/office/powerpoint/2010/main" val="439529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 Animation and Office Walkthrough (entering office)</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00200" y="1981200"/>
            <a:ext cx="5973052" cy="4219060"/>
          </a:xfrm>
        </p:spPr>
      </p:pic>
    </p:spTree>
    <p:extLst>
      <p:ext uri="{BB962C8B-B14F-4D97-AF65-F5344CB8AC3E}">
        <p14:creationId xmlns:p14="http://schemas.microsoft.com/office/powerpoint/2010/main" val="699261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Animation of Executive Meeting</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19200" y="2667000"/>
            <a:ext cx="7029660" cy="2675467"/>
          </a:xfrm>
        </p:spPr>
      </p:pic>
    </p:spTree>
    <p:extLst>
      <p:ext uri="{BB962C8B-B14F-4D97-AF65-F5344CB8AC3E}">
        <p14:creationId xmlns:p14="http://schemas.microsoft.com/office/powerpoint/2010/main" val="1111272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of Lucas</a:t>
            </a:r>
            <a:endParaRPr lang="en-US" dirty="0"/>
          </a:p>
        </p:txBody>
      </p:sp>
      <p:pic>
        <p:nvPicPr>
          <p:cNvPr id="10" name="Content Placeholder 9"/>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05000" y="1676400"/>
            <a:ext cx="5310554" cy="4392679"/>
          </a:xfrm>
        </p:spPr>
      </p:pic>
    </p:spTree>
    <p:extLst>
      <p:ext uri="{BB962C8B-B14F-4D97-AF65-F5344CB8AC3E}">
        <p14:creationId xmlns:p14="http://schemas.microsoft.com/office/powerpoint/2010/main" val="1042626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Lucas Walks to Executive Meeting</a:t>
            </a:r>
            <a:endParaRPr lang="en-US" dirty="0"/>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7800" y="2209800"/>
            <a:ext cx="6328147" cy="3870718"/>
          </a:xfrm>
        </p:spPr>
      </p:pic>
    </p:spTree>
    <p:extLst>
      <p:ext uri="{BB962C8B-B14F-4D97-AF65-F5344CB8AC3E}">
        <p14:creationId xmlns:p14="http://schemas.microsoft.com/office/powerpoint/2010/main" val="2507765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Lucas Arrives at Executive Meeting</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2209800"/>
            <a:ext cx="6342774" cy="3307582"/>
          </a:xfrm>
          <a:prstGeom prst="rect">
            <a:avLst/>
          </a:prstGeom>
        </p:spPr>
      </p:pic>
    </p:spTree>
    <p:extLst>
      <p:ext uri="{BB962C8B-B14F-4D97-AF65-F5344CB8AC3E}">
        <p14:creationId xmlns:p14="http://schemas.microsoft.com/office/powerpoint/2010/main" val="1625375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a:t>
            </a:r>
            <a:endParaRPr lang="en-US" dirty="0"/>
          </a:p>
        </p:txBody>
      </p:sp>
      <p:sp>
        <p:nvSpPr>
          <p:cNvPr id="3" name="Content Placeholder 2"/>
          <p:cNvSpPr>
            <a:spLocks noGrp="1"/>
          </p:cNvSpPr>
          <p:nvPr>
            <p:ph idx="1"/>
          </p:nvPr>
        </p:nvSpPr>
        <p:spPr/>
        <p:txBody>
          <a:bodyPr/>
          <a:lstStyle/>
          <a:p>
            <a:pPr marL="0" indent="0">
              <a:buNone/>
            </a:pPr>
            <a:r>
              <a:rPr lang="en-US" baseline="0" dirty="0" smtClean="0"/>
              <a:t>After you finish this course, you should be able to:</a:t>
            </a:r>
          </a:p>
          <a:p>
            <a:pPr marL="514350" indent="-514350">
              <a:buFont typeface="+mj-lt"/>
              <a:buAutoNum type="arabicPeriod"/>
            </a:pPr>
            <a:r>
              <a:rPr lang="en-US" baseline="0" dirty="0" smtClean="0"/>
              <a:t>Prepare a clear agenda for your meeting attendees</a:t>
            </a:r>
          </a:p>
          <a:p>
            <a:pPr marL="514350" indent="-514350">
              <a:buFont typeface="+mj-lt"/>
              <a:buAutoNum type="arabicPeriod"/>
            </a:pPr>
            <a:r>
              <a:rPr lang="en-US" baseline="0" dirty="0" smtClean="0"/>
              <a:t>Manage the duration of your meeting</a:t>
            </a:r>
          </a:p>
          <a:p>
            <a:pPr marL="514350" indent="-514350">
              <a:buFont typeface="+mj-lt"/>
              <a:buAutoNum type="arabicPeriod"/>
            </a:pPr>
            <a:r>
              <a:rPr lang="en-US" baseline="0" dirty="0" smtClean="0"/>
              <a:t>Assign action items at the end of your meeting</a:t>
            </a:r>
          </a:p>
          <a:p>
            <a:endParaRPr lang="en-US" dirty="0"/>
          </a:p>
        </p:txBody>
      </p:sp>
    </p:spTree>
    <p:extLst>
      <p:ext uri="{BB962C8B-B14F-4D97-AF65-F5344CB8AC3E}">
        <p14:creationId xmlns:p14="http://schemas.microsoft.com/office/powerpoint/2010/main" val="3773479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1: Preparing an Agenda (not storyboarded)</a:t>
            </a:r>
            <a:endParaRPr lang="en-US" dirty="0"/>
          </a:p>
        </p:txBody>
      </p:sp>
      <p:sp>
        <p:nvSpPr>
          <p:cNvPr id="3" name="Content Placeholder 2"/>
          <p:cNvSpPr>
            <a:spLocks noGrp="1"/>
          </p:cNvSpPr>
          <p:nvPr>
            <p:ph idx="1"/>
          </p:nvPr>
        </p:nvSpPr>
        <p:spPr/>
        <p:txBody>
          <a:bodyPr/>
          <a:lstStyle/>
          <a:p>
            <a:pPr marL="0" indent="0">
              <a:buNone/>
            </a:pPr>
            <a:r>
              <a:rPr lang="en-US" dirty="0" smtClean="0"/>
              <a:t>To prepare an effective agenda:</a:t>
            </a:r>
          </a:p>
          <a:p>
            <a:pPr marL="514350" indent="-514350">
              <a:buAutoNum type="arabicPeriod"/>
            </a:pPr>
            <a:r>
              <a:rPr lang="en-US" dirty="0" smtClean="0"/>
              <a:t>…</a:t>
            </a:r>
          </a:p>
          <a:p>
            <a:pPr marL="514350" indent="-514350">
              <a:buAutoNum type="arabicPeriod"/>
            </a:pPr>
            <a:r>
              <a:rPr lang="en-US" dirty="0" smtClean="0"/>
              <a:t>…</a:t>
            </a:r>
          </a:p>
          <a:p>
            <a:pPr marL="514350" indent="-514350">
              <a:buAutoNum type="arabicPeriod"/>
            </a:pPr>
            <a:r>
              <a:rPr lang="en-US" dirty="0" smtClean="0"/>
              <a:t>…</a:t>
            </a:r>
          </a:p>
        </p:txBody>
      </p:sp>
    </p:spTree>
    <p:extLst>
      <p:ext uri="{BB962C8B-B14F-4D97-AF65-F5344CB8AC3E}">
        <p14:creationId xmlns:p14="http://schemas.microsoft.com/office/powerpoint/2010/main" val="3123048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1709</Words>
  <Application>Microsoft Office PowerPoint</Application>
  <PresentationFormat>On-screen Show (4:3)</PresentationFormat>
  <Paragraphs>211</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Intro Animation and Office Walkthrough (exterior)</vt:lpstr>
      <vt:lpstr>Intro Animation and Office Walkthrough (interior)</vt:lpstr>
      <vt:lpstr>Intro Animation and Office Walkthrough (entering office)</vt:lpstr>
      <vt:lpstr>Animation of Executive Meeting</vt:lpstr>
      <vt:lpstr>Introduction of Lucas</vt:lpstr>
      <vt:lpstr>Lucas Walks to Executive Meeting</vt:lpstr>
      <vt:lpstr>Lucas Arrives at Executive Meeting</vt:lpstr>
      <vt:lpstr>Learning Outcomes</vt:lpstr>
      <vt:lpstr>Section 1: Preparing an Agenda (not storyboarded)</vt:lpstr>
      <vt:lpstr>Section 2: Time Management</vt:lpstr>
      <vt:lpstr>Section 2: Time Management</vt:lpstr>
      <vt:lpstr>Section 2: Time Management</vt:lpstr>
      <vt:lpstr>Section 2: Time Management</vt:lpstr>
      <vt:lpstr>Section 2: Time Management</vt:lpstr>
      <vt:lpstr>Section 3: Assigning Action Items (not storyboarded)</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Animation and Office Walkthrough (exterior)</dc:title>
  <dc:creator>Shaka Zulu</dc:creator>
  <cp:lastModifiedBy>Shaka Zulu</cp:lastModifiedBy>
  <cp:revision>4</cp:revision>
  <dcterms:created xsi:type="dcterms:W3CDTF">2019-06-25T05:20:25Z</dcterms:created>
  <dcterms:modified xsi:type="dcterms:W3CDTF">2019-06-25T06:11:01Z</dcterms:modified>
</cp:coreProperties>
</file>